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71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48143067328001"/>
          <c:y val="8.1041322893820253E-2"/>
          <c:w val="0.84016419274921239"/>
          <c:h val="0.80445322461191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Predial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Planilha1!$A$2:$A$14</c:f>
              <c:strCache>
                <c:ptCount val="13"/>
                <c:pt idx="0">
                  <c:v>99 Balduino  </c:v>
                </c:pt>
                <c:pt idx="1">
                  <c:v>100 Bela Vista</c:v>
                </c:pt>
                <c:pt idx="2">
                  <c:v>101 Boa Esperança</c:v>
                </c:pt>
                <c:pt idx="3">
                  <c:v>102 Centro</c:v>
                </c:pt>
                <c:pt idx="4">
                  <c:v>103 Altamira</c:v>
                </c:pt>
                <c:pt idx="5">
                  <c:v>104 Godoy</c:v>
                </c:pt>
                <c:pt idx="6">
                  <c:v>105 Ivety</c:v>
                </c:pt>
                <c:pt idx="7">
                  <c:v>106 Jorge Paula</c:v>
                </c:pt>
                <c:pt idx="8">
                  <c:v>109  Gercino</c:v>
                </c:pt>
                <c:pt idx="9">
                  <c:v>110 Luiz Angelo</c:v>
                </c:pt>
                <c:pt idx="10">
                  <c:v>111 Alcides</c:v>
                </c:pt>
                <c:pt idx="11">
                  <c:v>112 Jardim Vitoria</c:v>
                </c:pt>
                <c:pt idx="12">
                  <c:v>113 Morada Colina </c:v>
                </c:pt>
              </c:strCache>
            </c:strRef>
          </c:cat>
          <c:val>
            <c:numRef>
              <c:f>Planilha1!$B$2:$B$14</c:f>
              <c:numCache>
                <c:formatCode>General</c:formatCode>
                <c:ptCount val="13"/>
                <c:pt idx="0">
                  <c:v>8</c:v>
                </c:pt>
                <c:pt idx="1">
                  <c:v>1.65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3.05</c:v>
                </c:pt>
                <c:pt idx="6">
                  <c:v>0</c:v>
                </c:pt>
                <c:pt idx="7">
                  <c:v>2.4</c:v>
                </c:pt>
                <c:pt idx="8">
                  <c:v>4.75</c:v>
                </c:pt>
                <c:pt idx="9">
                  <c:v>0</c:v>
                </c:pt>
                <c:pt idx="10">
                  <c:v>3.5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4-42FF-974F-8572891F685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Breteau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softEdge rad="1270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Planilha1!$A$2:$A$14</c:f>
              <c:strCache>
                <c:ptCount val="13"/>
                <c:pt idx="0">
                  <c:v>99 Balduino  </c:v>
                </c:pt>
                <c:pt idx="1">
                  <c:v>100 Bela Vista</c:v>
                </c:pt>
                <c:pt idx="2">
                  <c:v>101 Boa Esperança</c:v>
                </c:pt>
                <c:pt idx="3">
                  <c:v>102 Centro</c:v>
                </c:pt>
                <c:pt idx="4">
                  <c:v>103 Altamira</c:v>
                </c:pt>
                <c:pt idx="5">
                  <c:v>104 Godoy</c:v>
                </c:pt>
                <c:pt idx="6">
                  <c:v>105 Ivety</c:v>
                </c:pt>
                <c:pt idx="7">
                  <c:v>106 Jorge Paula</c:v>
                </c:pt>
                <c:pt idx="8">
                  <c:v>109  Gercino</c:v>
                </c:pt>
                <c:pt idx="9">
                  <c:v>110 Luiz Angelo</c:v>
                </c:pt>
                <c:pt idx="10">
                  <c:v>111 Alcides</c:v>
                </c:pt>
                <c:pt idx="11">
                  <c:v>112 Jardim Vitoria</c:v>
                </c:pt>
                <c:pt idx="12">
                  <c:v>113 Morada Colina </c:v>
                </c:pt>
              </c:strCache>
            </c:strRef>
          </c:cat>
          <c:val>
            <c:numRef>
              <c:f>Planilha1!$C$2:$C$14</c:f>
              <c:numCache>
                <c:formatCode>General</c:formatCode>
                <c:ptCount val="13"/>
                <c:pt idx="0">
                  <c:v>8</c:v>
                </c:pt>
                <c:pt idx="1">
                  <c:v>1.65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3.05</c:v>
                </c:pt>
                <c:pt idx="6">
                  <c:v>0</c:v>
                </c:pt>
                <c:pt idx="7">
                  <c:v>2.4</c:v>
                </c:pt>
                <c:pt idx="8">
                  <c:v>4.75</c:v>
                </c:pt>
                <c:pt idx="9">
                  <c:v>0</c:v>
                </c:pt>
                <c:pt idx="10">
                  <c:v>3.5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04-42FF-974F-8572891F6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760832"/>
        <c:axId val="40762368"/>
      </c:barChart>
      <c:catAx>
        <c:axId val="40760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762368"/>
        <c:crosses val="autoZero"/>
        <c:auto val="1"/>
        <c:lblAlgn val="ctr"/>
        <c:lblOffset val="100"/>
        <c:noMultiLvlLbl val="0"/>
      </c:catAx>
      <c:valAx>
        <c:axId val="4076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760832"/>
        <c:crosses val="autoZero"/>
        <c:crossBetween val="between"/>
      </c:valAx>
      <c:spPr>
        <a:noFill/>
        <a:ln cmpd="dbl"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/>
              <a:t>Levantamento Entomológico – Aedes Aegypte -LIRAa  Canápolis MG  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>
                <a:solidFill>
                  <a:srgbClr val="FF0000"/>
                </a:solidFill>
              </a:rPr>
              <a:t>04</a:t>
            </a:r>
            <a:r>
              <a:rPr lang="pt-BR" b="1" baseline="0" dirty="0">
                <a:solidFill>
                  <a:srgbClr val="FF0000"/>
                </a:solidFill>
              </a:rPr>
              <a:t> Á 08 de Junho </a:t>
            </a:r>
            <a:r>
              <a:rPr lang="pt-BR" b="1" dirty="0">
                <a:solidFill>
                  <a:srgbClr val="FF0000"/>
                </a:solidFill>
              </a:rPr>
              <a:t>- 2022</a:t>
            </a:r>
          </a:p>
        </c:rich>
      </c:tx>
      <c:layout>
        <c:manualLayout>
          <c:xMode val="edge"/>
          <c:yMode val="edge"/>
          <c:x val="0.23441166437104297"/>
          <c:y val="2.76106010550143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56226812856754"/>
          <c:y val="0.13717056390451984"/>
          <c:w val="0.77716387163724587"/>
          <c:h val="0.67208247485388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Indice Predial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Planilha1!$A$2:$A$4</c:f>
              <c:strCache>
                <c:ptCount val="3"/>
                <c:pt idx="0">
                  <c:v>1º LIRAa 2022</c:v>
                </c:pt>
                <c:pt idx="1">
                  <c:v>2º LIRAa 2022</c:v>
                </c:pt>
                <c:pt idx="2">
                  <c:v>3º LIRAa 2022</c:v>
                </c:pt>
              </c:strCache>
            </c:strRef>
          </c:cat>
          <c:val>
            <c:numRef>
              <c:f>Planilha1!$B$2:$B$4</c:f>
              <c:numCache>
                <c:formatCode>General</c:formatCode>
                <c:ptCount val="3"/>
                <c:pt idx="0">
                  <c:v>13</c:v>
                </c:pt>
                <c:pt idx="1">
                  <c:v>2.8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1B-470B-B02F-017158D8C6D2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Indice Breteal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Planilha1!$A$2:$A$4</c:f>
              <c:strCache>
                <c:ptCount val="3"/>
                <c:pt idx="0">
                  <c:v>1º LIRAa 2022</c:v>
                </c:pt>
                <c:pt idx="1">
                  <c:v>2º LIRAa 2022</c:v>
                </c:pt>
                <c:pt idx="2">
                  <c:v>3º LIRAa 2022</c:v>
                </c:pt>
              </c:strCache>
            </c:strRef>
          </c:cat>
          <c:val>
            <c:numRef>
              <c:f>Planilha1!$C$2:$C$4</c:f>
              <c:numCache>
                <c:formatCode>General</c:formatCode>
                <c:ptCount val="3"/>
                <c:pt idx="0">
                  <c:v>17.600000000000001</c:v>
                </c:pt>
                <c:pt idx="1">
                  <c:v>3.3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1B-470B-B02F-017158D8C6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194240"/>
        <c:axId val="63195776"/>
      </c:barChart>
      <c:catAx>
        <c:axId val="6319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195776"/>
        <c:crosses val="autoZero"/>
        <c:auto val="1"/>
        <c:lblAlgn val="ctr"/>
        <c:lblOffset val="100"/>
        <c:noMultiLvlLbl val="0"/>
      </c:catAx>
      <c:valAx>
        <c:axId val="6319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1942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0.01396</cdr:x>
      <cdr:y>0</cdr:y>
    </cdr:from>
    <cdr:to>
      <cdr:x>1</cdr:x>
      <cdr:y>0.1165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id="{AABC16F9-C5DF-4265-81E4-372E3482856E}"/>
            </a:ext>
          </a:extLst>
        </cdr:cNvPr>
        <cdr:cNvSpPr txBox="1"/>
      </cdr:nvSpPr>
      <cdr:spPr>
        <a:xfrm xmlns:a="http://schemas.openxmlformats.org/drawingml/2006/main">
          <a:off x="157794" y="0"/>
          <a:ext cx="11148603" cy="760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600" b="1" dirty="0">
              <a:solidFill>
                <a:srgbClr val="0070C0"/>
              </a:solidFill>
            </a:rPr>
            <a:t>Gráfico de Índice de infestação de Aedes Aegypte  no 3° LIRAa  2022</a:t>
          </a:r>
        </a:p>
        <a:p xmlns:a="http://schemas.openxmlformats.org/drawingml/2006/main">
          <a:pPr algn="ctr"/>
          <a:r>
            <a:rPr lang="pt-BR" sz="1600" b="1" dirty="0">
              <a:solidFill>
                <a:srgbClr val="0070C0"/>
              </a:solidFill>
            </a:rPr>
            <a:t>realizado de 04 a 08 de Junho 2022  Canápolis – MG – Geral: 1,70%</a:t>
          </a:r>
        </a:p>
        <a:p xmlns:a="http://schemas.openxmlformats.org/drawingml/2006/main">
          <a:r>
            <a:rPr lang="pt-BR" sz="1600" b="1" dirty="0"/>
            <a:t> </a:t>
          </a:r>
        </a:p>
      </cdr:txBody>
    </cdr:sp>
  </cdr:relSizeAnchor>
  <cdr:relSizeAnchor xmlns:cdr="http://schemas.openxmlformats.org/drawingml/2006/chartDrawing">
    <cdr:from>
      <cdr:x>0.70484</cdr:x>
      <cdr:y>0.92647</cdr:y>
    </cdr:from>
    <cdr:to>
      <cdr:x>1</cdr:x>
      <cdr:y>1</cdr:y>
    </cdr:to>
    <cdr:sp macro="" textlink="">
      <cdr:nvSpPr>
        <cdr:cNvPr id="4" name="CaixaDeTexto 3">
          <a:extLst xmlns:a="http://schemas.openxmlformats.org/drawingml/2006/main">
            <a:ext uri="{FF2B5EF4-FFF2-40B4-BE49-F238E27FC236}">
              <a16:creationId xmlns:a16="http://schemas.microsoft.com/office/drawing/2014/main" id="{AC1FCFC1-5E4D-403E-ADED-2633F325BAAF}"/>
            </a:ext>
          </a:extLst>
        </cdr:cNvPr>
        <cdr:cNvSpPr txBox="1"/>
      </cdr:nvSpPr>
      <cdr:spPr>
        <a:xfrm xmlns:a="http://schemas.openxmlformats.org/drawingml/2006/main">
          <a:off x="7751667" y="6048597"/>
          <a:ext cx="3246120" cy="48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pt-BR" sz="1100" dirty="0"/>
            <a:t>Fonte : Centro de controle zoonoses</a:t>
          </a:r>
        </a:p>
        <a:p xmlns:a="http://schemas.openxmlformats.org/drawingml/2006/main">
          <a:pPr algn="r"/>
          <a:r>
            <a:rPr lang="pt-BR" dirty="0"/>
            <a:t>Canápolis - MG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0.2277</cdr:x>
      <cdr:y>0.16152</cdr:y>
    </cdr:from>
    <cdr:to>
      <cdr:x>0.23732</cdr:x>
      <cdr:y>0.20821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574421" y="1054529"/>
          <a:ext cx="108857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0.7764</cdr:x>
      <cdr:y>0.10847</cdr:y>
    </cdr:from>
    <cdr:to>
      <cdr:x>1</cdr:x>
      <cdr:y>0.21086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8778287" y="708163"/>
          <a:ext cx="2528109" cy="668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>
              <a:solidFill>
                <a:srgbClr val="FF0000"/>
              </a:solidFill>
              <a:latin typeface="Arial Rounded MT Bold" panose="020F0704030504030204" pitchFamily="34" charset="0"/>
            </a:rPr>
            <a:t>Índice Geral – 1,70% </a:t>
          </a:r>
        </a:p>
      </cdr:txBody>
    </cdr:sp>
  </cdr:relSizeAnchor>
  <cdr:relSizeAnchor xmlns:cdr="http://schemas.openxmlformats.org/drawingml/2006/chartDrawing">
    <cdr:from>
      <cdr:x>0.0255</cdr:x>
      <cdr:y>0</cdr:y>
    </cdr:from>
    <cdr:to>
      <cdr:x>0.12171</cdr:x>
      <cdr:y>0.08818</cdr:y>
    </cdr:to>
    <cdr:pic>
      <cdr:nvPicPr>
        <cdr:cNvPr id="6" name="Espaço Reservado para Conteúdo 4">
          <a:extLst xmlns:a="http://schemas.openxmlformats.org/drawingml/2006/main">
            <a:ext uri="{FF2B5EF4-FFF2-40B4-BE49-F238E27FC236}">
              <a16:creationId xmlns:a16="http://schemas.microsoft.com/office/drawing/2014/main" id="{5D190387-7EF8-0C8D-1B83-EA89AB431949}"/>
            </a:ext>
          </a:extLst>
        </cdr:cNvPr>
        <cdr:cNvPicPr>
          <a:picLocks xmlns:a="http://schemas.openxmlformats.org/drawingml/2006/main" noGrp="1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88320" y="-164672"/>
          <a:ext cx="1087816" cy="57569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0.07624</cdr:x>
      <cdr:y>0</cdr:y>
    </cdr:from>
    <cdr:to>
      <cdr:x>0.17498</cdr:x>
      <cdr:y>0.09313</cdr:y>
    </cdr:to>
    <cdr:pic>
      <cdr:nvPicPr>
        <cdr:cNvPr id="2" name="Espaço Reservado para Conteúdo 4">
          <a:extLst xmlns:a="http://schemas.openxmlformats.org/drawingml/2006/main">
            <a:ext uri="{FF2B5EF4-FFF2-40B4-BE49-F238E27FC236}">
              <a16:creationId xmlns:a16="http://schemas.microsoft.com/office/drawing/2014/main" id="{7530E005-911A-510E-66A5-CE74C4DC41A6}"/>
            </a:ext>
          </a:extLst>
        </cdr:cNvPr>
        <cdr:cNvPicPr>
          <a:picLocks xmlns:a="http://schemas.openxmlformats.org/drawingml/2006/main" noGrp="1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39863" y="0"/>
          <a:ext cx="1087816" cy="57569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73F1E8-56E7-2BD9-048C-D7C82C8B5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CDD890-6C33-5FD6-E9FA-A9240032E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68A741-E089-89F7-142A-336D4C6C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044EEA-DF1D-D56D-DFA8-A34D1C85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CDF537-DCC2-0240-A2A7-3786A438C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65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36FE1-3AAF-BED0-5759-D0C473686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25C47C-6D19-6668-CED4-52B3389EE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8D83FC-C868-AAA0-61BC-B933A037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F11939-3934-2C84-3285-E96705E5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88ACB3-CFDB-4331-506B-CC367193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46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751A8D-752C-722A-B8BC-010224302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EE8194F-DF8C-5F1A-B195-8C1A7012B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2880CF-08EC-2C4E-64C6-B31AA26C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A6C826-5CCD-679B-75F4-9206CE52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FD40EE-7CD8-85E1-FB20-81D95185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380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178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206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83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328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466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802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062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70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718E4-B4EE-F83D-7B5D-1D35EDA3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101CF0-F8C8-EB1C-3C5F-8B25CCF36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81A3E1-AFB8-C999-69EA-47506625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5E81F3-081E-27FB-BA20-054C67052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F7FF76-3CE3-8813-039C-AEF00FA4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104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037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2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90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64736-2BAD-F058-5136-86853861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F50382-028C-A619-64B8-4190B8B59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9872C8-B916-C45D-D724-18777110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5F8ECB-4B95-87BB-398F-4161F1E61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0C2B05-C450-ED7D-7246-71614669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81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F0B8E-4406-9F59-A529-C249E884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0E8314-16F7-5A73-553C-EBD97B58B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FD4810D-E68F-1227-2CEA-810FAA82C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900D21-51F8-A442-F6ED-49F139F8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DD8CE1-CC6A-2591-439E-057C8E178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9F136E-CED6-6382-5B9A-DB0D31A0A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1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5715B9-C8BF-D6AE-2EE7-71D45348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2A4F10-76BC-54D0-B446-4A3735697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48ABAB-89E1-0967-51BD-B4C420579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73C7D1E-CD44-94A2-683A-8DAA4B1DB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FEDAC6-61A0-B218-C272-1BAD84F32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5770EED-B09D-9156-2B19-358613BE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419A9B-0756-C9F3-1134-21DE025E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E0CD10B-5216-22D5-4DD8-A810FD675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79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B763E-BB23-743C-41F5-D30517655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8CFDBF-8C29-B447-EB79-642ADC1A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47C68E0-5492-FF9D-AE4F-E00AD5854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5CCE3F5-E8C4-9D0B-4DD6-8D9E524A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86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F955607-438F-9E40-174E-033D123C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313C0F4-2593-88F1-42AD-E5F9E719E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2A31260-F524-A8CB-EF33-8A70BFA4E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17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5968D-9864-E20D-C12E-A66223964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23808E-D228-7EE7-F80E-76CC7AE86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86F039-BDDA-8E0B-B066-CE3E890C2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28CC37-865C-0A67-F272-6E1D27CF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9E4E52-71C5-B2CD-0737-81C0476A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9ACF56-B3F8-79D0-CA9C-C17AFA3E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98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4A7712-EB1A-60EB-856A-06C26FEBB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EA644C2-B3CC-4547-A7A9-289AFEB38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14326D4-7DE8-F9C6-02A6-CC27FF6B0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0268DA-FFDA-48E4-F17E-C0DF66D0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47A4CB-E27F-40CA-9CED-12D5833F3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ADDC4C-803F-F203-C449-0D7C5E0E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64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42338E7-879A-6F42-551D-46D8A8071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F1D11C-C03A-A0D2-1DC3-2E96D3FCE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5FD911-905D-4BA4-6C04-3C3AFF8D0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7FE35-4C07-4024-A9C0-B63D038B0D36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553B76-4773-6FE4-2A33-8E61E97AF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28EE4B-AE50-5463-E7CB-4AEC3ED2E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FD3E9-9062-42F5-9001-AB4A79386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43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9DFD-91F3-4DC4-9338-B86F5D7AAEBD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320D-06F4-461F-B8B0-7D8C15033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5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71F9A92-4448-4694-A668-7FD2F251FE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604658"/>
              </p:ext>
            </p:extLst>
          </p:nvPr>
        </p:nvGraphicFramePr>
        <p:xfrm>
          <a:off x="386494" y="164672"/>
          <a:ext cx="11306397" cy="6528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375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6022166-D8A6-4A12-9985-3DC6504BEE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766830"/>
              </p:ext>
            </p:extLst>
          </p:nvPr>
        </p:nvGraphicFramePr>
        <p:xfrm>
          <a:off x="359229" y="404664"/>
          <a:ext cx="11016342" cy="6181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85EA38EE-C67D-46B0-9DFF-7BD46BD0F25E}"/>
              </a:ext>
            </a:extLst>
          </p:cNvPr>
          <p:cNvSpPr txBox="1"/>
          <p:nvPr/>
        </p:nvSpPr>
        <p:spPr>
          <a:xfrm>
            <a:off x="6358891" y="6332220"/>
            <a:ext cx="39690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50" dirty="0">
                <a:solidFill>
                  <a:srgbClr val="002060"/>
                </a:solidFill>
                <a:latin typeface="Calibri"/>
              </a:rPr>
              <a:t>Fonte: Centro Controle Zoonoses</a:t>
            </a:r>
          </a:p>
        </p:txBody>
      </p:sp>
    </p:spTree>
    <p:extLst>
      <p:ext uri="{BB962C8B-B14F-4D97-AF65-F5344CB8AC3E}">
        <p14:creationId xmlns:p14="http://schemas.microsoft.com/office/powerpoint/2010/main" val="2178765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Tema do Office</vt:lpstr>
      <vt:lpstr>1_Tema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PMC</dc:creator>
  <cp:lastModifiedBy>PMC</cp:lastModifiedBy>
  <cp:revision>2</cp:revision>
  <cp:lastPrinted>2022-07-12T18:46:27Z</cp:lastPrinted>
  <dcterms:created xsi:type="dcterms:W3CDTF">2022-07-12T18:27:50Z</dcterms:created>
  <dcterms:modified xsi:type="dcterms:W3CDTF">2022-07-12T18:49:26Z</dcterms:modified>
</cp:coreProperties>
</file>